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1.jpg" ContentType="image/jpe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2.jpg" ContentType="image/jpeg"/>
  <Override PartName="/ppt/slides/slide12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3.jpg" ContentType="image/jpeg"/>
  <Override PartName="/ppt/media/image4.jpg" ContentType="image/jpeg"/>
  <Override PartName="/ppt/slides/slide13.xml" ContentType="application/vnd.openxmlformats-officedocument.presentationml.slide+xml"/>
  <Override PartName="/ppt/media/image5.jpg" ContentType="image/jpeg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media/image6.jpg" ContentType="image/jpeg"/>
  <Override PartName="/ppt/theme/theme1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sldIdLst>
    <p:sldId id="256" r:id="rId3"/>
    <p:sldId id="257" r:id="rId5"/>
    <p:sldId id="258" r:id="rId7"/>
    <p:sldId id="259" r:id="rId10"/>
    <p:sldId id="260" r:id="rId11"/>
    <p:sldId id="262" r:id="rId12"/>
    <p:sldId id="263" r:id="rId13"/>
    <p:sldId id="264" r:id="rId14"/>
    <p:sldId id="265" r:id="rId15"/>
    <p:sldId id="266" r:id="rId16"/>
    <p:sldId id="268" r:id="rId17"/>
    <p:sldId id="267" r:id="rId19"/>
    <p:sldId id="270" r:id="rId23"/>
    <p:sldId id="261" r:id="rId25"/>
    <p:sldId id="271" r:id="rId26"/>
    <p:sldId id="272" r:id="rId27"/>
    <p:sldId id="273" r:id="rId28"/>
    <p:sldId id="274" r:id="rId29"/>
    <p:sldId id="275" r:id="rId30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" Target="/ppt/slides/slide1.xml" /><Relationship Id="rId5" Type="http://schemas.openxmlformats.org/officeDocument/2006/relationships/slide" Target="/ppt/slides/slide2.xml" /><Relationship Id="rId7" Type="http://schemas.openxmlformats.org/officeDocument/2006/relationships/slide" Target="/ppt/slides/slide3.xml" /><Relationship Id="rId10" Type="http://schemas.openxmlformats.org/officeDocument/2006/relationships/slide" Target="/ppt/slides/slide4.xml" /><Relationship Id="rId11" Type="http://schemas.openxmlformats.org/officeDocument/2006/relationships/slide" Target="/ppt/slides/slide5.xml" /><Relationship Id="rId12" Type="http://schemas.openxmlformats.org/officeDocument/2006/relationships/slide" Target="/ppt/slides/slide6.xml" /><Relationship Id="rId13" Type="http://schemas.openxmlformats.org/officeDocument/2006/relationships/slide" Target="/ppt/slides/slide7.xml" /><Relationship Id="rId14" Type="http://schemas.openxmlformats.org/officeDocument/2006/relationships/slide" Target="/ppt/slides/slide8.xml" /><Relationship Id="rId15" Type="http://schemas.openxmlformats.org/officeDocument/2006/relationships/slide" Target="/ppt/slides/slide9.xml" /><Relationship Id="rId16" Type="http://schemas.openxmlformats.org/officeDocument/2006/relationships/slide" Target="/ppt/slides/slide10.xml" /><Relationship Id="rId17" Type="http://schemas.openxmlformats.org/officeDocument/2006/relationships/slide" Target="/ppt/slides/slide11.xml" /><Relationship Id="rId19" Type="http://schemas.openxmlformats.org/officeDocument/2006/relationships/slide" Target="/ppt/slides/slide12.xml" /><Relationship Id="rId23" Type="http://schemas.openxmlformats.org/officeDocument/2006/relationships/slide" Target="/ppt/slides/slide13.xml" /><Relationship Id="rId25" Type="http://schemas.openxmlformats.org/officeDocument/2006/relationships/slide" Target="/ppt/slides/slide14.xml" /><Relationship Id="rId26" Type="http://schemas.openxmlformats.org/officeDocument/2006/relationships/slide" Target="/ppt/slides/slide15.xml" /><Relationship Id="rId27" Type="http://schemas.openxmlformats.org/officeDocument/2006/relationships/slide" Target="/ppt/slides/slide16.xml" /><Relationship Id="rId28" Type="http://schemas.openxmlformats.org/officeDocument/2006/relationships/slide" Target="/ppt/slides/slide17.xml" /><Relationship Id="rId29" Type="http://schemas.openxmlformats.org/officeDocument/2006/relationships/slide" Target="/ppt/slides/slide18.xml" /><Relationship Id="rId30" Type="http://schemas.openxmlformats.org/officeDocument/2006/relationships/slide" Target="/ppt/slides/slide19.xml" /><Relationship Id="rId32" Type="http://schemas.openxmlformats.org/officeDocument/2006/relationships/theme" Target="/ppt/theme/theme1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ctrTitle" idx="0"/>
          </p:nvPr>
        </p:nvSpPr>
        <p:spPr>
          <a:xfrm>
            <a:off x="533400" y="1905000"/>
            <a:ext cx="7772400" cy="1143000"/>
          </a:xfrm>
          <a:prstGeom prst="rect">
            <a:avLst/>
          </a:prstGeom>
          <a:ln/>
        </p:spPr>
        <p:txBody>
          <a:bodyPr anchor="ctr"/>
          <a:lstStyle>
            <a:lvl1pPr algn="ctr"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subTitle" idx="1"/>
          </p:nvPr>
        </p:nvSpPr>
        <p:spPr>
          <a:xfrm>
            <a:off x="1905000" y="3505200"/>
            <a:ext cx="6400800" cy="1752600"/>
          </a:xfrm>
          <a:prstGeom prst="rect">
            <a:avLst/>
          </a:prstGeom>
          <a:ln/>
        </p:spPr>
        <p:txBody>
          <a:bodyPr/>
          <a:lstStyle>
            <a:lvl1pPr algn="ctr"/>
          </a:lstStyle>
          <a:p>
            <a:pPr lvl="0"/>
            <a:r>
              <a:rPr lang="en-US"/>
              <a:t>单击此处编辑母版副标题样式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Relationship Id="rId6" Type="http://schemas.openxmlformats.org/officeDocument/2006/relationships/slideLayout" Target="/ppt/slideLayouts/slideLayout2.xml" /><Relationship Id="rId8" Type="http://schemas.openxmlformats.org/officeDocument/2006/relationships/slideLayout" Target="/ppt/slideLayouts/slideLayout3.xml" /><Relationship Id="rId20" Type="http://schemas.openxmlformats.org/officeDocument/2006/relationships/slideLayout" Target="/ppt/slideLayouts/slideLayout4.xml" /><Relationship Id="rId31" Type="http://schemas.openxmlformats.org/officeDocument/2006/relationships/image" Target="/ppt/media/image6.jpg" /><Relationship Id="rId32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533400" y="457200"/>
            <a:ext cx="8077200" cy="10668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533400" y="1673225"/>
            <a:ext cx="8077200" cy="4498975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305550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6"/>
    <p:sldLayoutId r:id="rId8"/>
    <p:sldLayoutId r:id="rId20"/>
    <p:sldLayoutId r:id="rId4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66ffff"/>
        </a:buClr>
        <a:buSzPct val="65000"/>
        <a:buFont typeface="Wingdings"/>
        <a:buChar char="v"/>
        <a:defRPr lang="en-US" sz="3200">
          <a:solidFill>
            <a:srgbClr val="ffffff"/>
          </a:solidFill>
          <a:latin typeface="Arial"/>
        </a:defRPr>
      </a:lvl1pPr>
      <a:lvl2pPr marL="742950" indent="-285750" rtl="0">
        <a:spcBef>
          <a:spcPct val="20000"/>
        </a:spcBef>
        <a:buClr>
          <a:srgbClr val="ffffff"/>
        </a:buClr>
        <a:buFont typeface="Wingdings"/>
        <a:buChar char="§"/>
        <a:defRPr lang="en-US" sz="2800">
          <a:solidFill>
            <a:srgbClr val="ffffff"/>
          </a:solidFill>
          <a:latin typeface="Arial"/>
        </a:defRPr>
      </a:lvl2pPr>
      <a:lvl3pPr marL="1143000" indent="-228600" rtl="0">
        <a:spcBef>
          <a:spcPct val="20000"/>
        </a:spcBef>
        <a:buClr>
          <a:srgbClr val="66ffff"/>
        </a:buClr>
        <a:buSzPct val="70000"/>
        <a:buFont typeface="Wingdings"/>
        <a:buChar char="v"/>
        <a:defRPr lang="en-US" sz="2400">
          <a:solidFill>
            <a:srgbClr val="ffffff"/>
          </a:solidFill>
          <a:latin typeface="Arial"/>
        </a:defRPr>
      </a:lvl3pPr>
      <a:lvl4pPr marL="1600200" indent="-228600" rtl="0">
        <a:spcBef>
          <a:spcPct val="20000"/>
        </a:spcBef>
        <a:buClr>
          <a:srgbClr val="ffffff"/>
        </a:buClr>
        <a:buFont typeface="Wingdings"/>
        <a:buChar char="§"/>
        <a:defRPr lang="en-US" sz="2000">
          <a:solidFill>
            <a:srgbClr val="ffffff"/>
          </a:solidFill>
          <a:latin typeface="Arial"/>
        </a:defRPr>
      </a:lvl4pPr>
      <a:lvl5pPr marL="2057400" indent="-228600" rtl="0">
        <a:spcBef>
          <a:spcPct val="20000"/>
        </a:spcBef>
        <a:buClr>
          <a:srgbClr val="66ffff"/>
        </a:buClr>
        <a:buSzPct val="75000"/>
        <a:buFont typeface="Wingdings"/>
        <a:buChar char="v"/>
        <a:defRPr lang="en-US" sz="2000">
          <a:solidFill>
            <a:srgbClr val="ffffff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66ffff"/>
        </a:buClr>
        <a:buSzPct val="65000"/>
        <a:buFont typeface="Wingdings"/>
        <a:buChar char="v"/>
        <a:defRPr lang="en-US" sz="3200">
          <a:solidFill>
            <a:srgbClr val="ffffff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66ffff"/>
        </a:buClr>
        <a:buSzPct val="65000"/>
        <a:buFont typeface="Wingdings"/>
        <a:buChar char="v"/>
        <a:defRPr lang="en-US" sz="3200">
          <a:solidFill>
            <a:srgbClr val="ffffff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66ffff"/>
        </a:buClr>
        <a:buSzPct val="65000"/>
        <a:buFont typeface="Wingdings"/>
        <a:buChar char="v"/>
        <a:defRPr lang="en-US" sz="3200">
          <a:solidFill>
            <a:srgbClr val="ffffff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66ffff"/>
        </a:buClr>
        <a:buSzPct val="65000"/>
        <a:buFont typeface="Wingdings"/>
        <a:buChar char="v"/>
        <a:defRPr lang="en-US" sz="3200">
          <a:solidFill>
            <a:srgbClr val="ffffff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11.xml.rels>&#65279;<?xml version="1.0" encoding="utf-8"?><Relationships xmlns="http://schemas.openxmlformats.org/package/2006/relationships"><Relationship Id="rId18" Type="http://schemas.openxmlformats.org/officeDocument/2006/relationships/image" Target="/ppt/media/image2.jpg" /><Relationship Id="rId8" Type="http://schemas.openxmlformats.org/officeDocument/2006/relationships/slideLayout" Target="/ppt/slideLayouts/slideLayout3.xml" /></Relationships>
</file>

<file path=ppt/slides/_rels/slide12.xml.rels>&#65279;<?xml version="1.0" encoding="utf-8"?><Relationships xmlns="http://schemas.openxmlformats.org/package/2006/relationships"><Relationship Id="rId21" Type="http://schemas.openxmlformats.org/officeDocument/2006/relationships/image" Target="/ppt/media/image3.jpg" /><Relationship Id="rId22" Type="http://schemas.openxmlformats.org/officeDocument/2006/relationships/image" Target="/ppt/media/image4.jpg" /><Relationship Id="rId20" Type="http://schemas.openxmlformats.org/officeDocument/2006/relationships/slideLayout" Target="/ppt/slideLayouts/slideLayout4.xml" /></Relationships>
</file>

<file path=ppt/slides/_rels/slide13.xml.rels>&#65279;<?xml version="1.0" encoding="utf-8"?><Relationships xmlns="http://schemas.openxmlformats.org/package/2006/relationships"><Relationship Id="rId24" Type="http://schemas.openxmlformats.org/officeDocument/2006/relationships/image" Target="/ppt/media/image5.jpg" /><Relationship Id="rId8" Type="http://schemas.openxmlformats.org/officeDocument/2006/relationships/slideLayout" Target="/ppt/slideLayouts/slideLayout3.xml" /></Relationships>
</file>

<file path=ppt/slides/_rels/slide14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15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16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17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18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19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2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9" Type="http://schemas.openxmlformats.org/officeDocument/2006/relationships/image" Target="/ppt/media/image1.jpg" /><Relationship Id="rId8" Type="http://schemas.openxmlformats.org/officeDocument/2006/relationships/slideLayout" Target="/ppt/slideLayouts/slideLayout3.xml" /></Relationships>
</file>

<file path=ppt/slides/_rels/slide4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5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6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7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8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_rels/slide9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258887" y="2420937"/>
            <a:ext cx="6769100" cy="1254125"/>
          </a:xfrm>
          <a:gradFill rotWithShape="1">
            <a:gsLst>
              <a:gs pos="0">
                <a:srgbClr val="FFFFCC"/>
              </a:gs>
              <a:gs pos="100000">
                <a:srgbClr val="FF9999"/>
              </a:gs>
            </a:gsLst>
            <a:lin ang="5400000" scaled="1"/>
          </a:gradFill>
          <a:ln>
            <a:solidFill>
              <a:srgbClr val="000000"/>
            </a:solidFill>
          </a:ln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fontAlgn="auto"/>
            <a:r>
              <a:rPr sz="13824" kern="10">
                <a:ln/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隶书"/>
              </a:rPr>
              <a:t>呼吸道对空气的处理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042987" y="1052512"/>
            <a:ext cx="7631112" cy="10064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6000">
                <a:solidFill>
                  <a:srgbClr val="FFCC00"/>
                </a:solidFill>
                <a:latin typeface="隶书"/>
              </a:rPr>
              <a:t>第三章 人体的呼吸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795337"/>
            <a:ext cx="8066087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00"/>
                </a:solidFill>
              </a:rPr>
              <a:t>5、北欧的冬天非常寒冷，在那里生活的人和生活在赤道附近生活的人相比，鼻子的形状可能有什么特点？为什么？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7237" y="3489325"/>
            <a:ext cx="7775575" cy="17399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    北欧人的鼻子要大些，鼻腔也就要相应长些，这有利于预热寒冷的空气。这跟遗传和环境有关系。</a:t>
            </a:r>
            <a:r>
              <a:rPr lang="en-US"/>
              <a:t>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667625" y="59499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611187" y="0"/>
            <a:ext cx="7500937" cy="56261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1403350" y="5734050"/>
            <a:ext cx="640873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CC00"/>
                </a:solidFill>
              </a:rPr>
              <a:t>为什么吃饭时不宜大声说笑？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-252412" y="0"/>
            <a:ext cx="5616575" cy="544512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2122487" y="5876925"/>
            <a:ext cx="511333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CC00"/>
                </a:solidFill>
              </a:rPr>
              <a:t>吞咽与呼吸的关系</a:t>
            </a:r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4500562" y="0"/>
            <a:ext cx="4643437" cy="5445125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>
          <a:xfrm>
            <a:off x="468312" y="333375"/>
            <a:ext cx="8135937" cy="610235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1763712" y="5661025"/>
            <a:ext cx="640873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</a:rPr>
              <a:t>声带拉紧（左）和松开（右）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667625" y="5589587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827087" y="765175"/>
            <a:ext cx="489743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CC00"/>
                </a:solidFill>
              </a:rPr>
              <a:t>呼吸道的作用：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827087" y="1628775"/>
            <a:ext cx="6840537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1、 是气体进出的通道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827087" y="2420937"/>
            <a:ext cx="6983412" cy="17399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2、还能对吸入的气体进行处理，使到达肺部的气体温暖、湿润、清洁。但这种能力是有限的.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827087" y="4508500"/>
            <a:ext cx="71294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3、喉部的声带有发声的作用.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84212" y="1554162"/>
            <a:ext cx="39592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</a:rPr>
              <a:t>一   呼吸系统的组成: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042987" y="2217737"/>
            <a:ext cx="684212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由呼吸道(鼻,咽,喉,气管,支气管)和肺组成.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4212" y="3284537"/>
            <a:ext cx="3959225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</a:rPr>
              <a:t>二  呼吸道的作用: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971550" y="3789362"/>
            <a:ext cx="6840537" cy="22891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    是气体进出的通道，还能对吸入的气体进行处理，使到达肺部的气体温暖、湿润、清洁。喉还有发声的作用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708400" y="692150"/>
            <a:ext cx="2087562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</a:rPr>
              <a:t>小   结</a:t>
            </a:r>
            <a:endParaRPr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346450" y="260350"/>
            <a:ext cx="2305050" cy="641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课堂练习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84212" y="1125537"/>
            <a:ext cx="755967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1、在对溺水者进行人工呼吸以前，为什么要先清除他口中、鼻内的污物？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4212" y="2433637"/>
            <a:ext cx="7559675" cy="20415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2、在患重感冒时，往往要用嘴呼吸。在这种情况下，早上醒来时会觉得嗓子非常干，这说明了什么？为什么用鼻呼吸比用嘴呼吸好？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84212" y="4505325"/>
            <a:ext cx="755967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3、鼻涕是怎么产生的？为什么我们感冒时会鼻塞？ 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84212" y="2060575"/>
            <a:ext cx="7559675" cy="252888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      这么做的目的在于，使溺水者的鼻、咽、喉部通畅，以利于空气进出肺部。否则，空气容易进入胃内，回气时可能带动胃内食物返出，出现呼吸道堵塞，造成窒息。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11187" y="620712"/>
            <a:ext cx="755967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</a:rPr>
              <a:t>1、在对溺水者进行人工呼吸以前，为什么要先清除他口中、鼻内的污物？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11187" y="2492375"/>
            <a:ext cx="7559675" cy="20415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      因为，口腔在湿润吸入的空气的过程中，失去了大量的水分。用嘴呼吸不能对吸入的空气起到充分的预热、清洁作用，所以不如用鼻呼吸好。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333375"/>
            <a:ext cx="7559675" cy="20415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</a:rPr>
              <a:t>2、在患重感冒时，往往要用嘴呼吸。在这种情况下，早上醒来时会觉得嗓子非常干，这说明了什么？为什么用鼻呼吸比用嘴呼吸好？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84212" y="2349500"/>
            <a:ext cx="7559675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      鼻黏膜能够分泌黏液，这些黏液常常会黏附些灰尘、细菌，它们顺着鼻腔流出来，这就是鼻涕。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84212" y="849312"/>
            <a:ext cx="7559675" cy="11906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</a:rPr>
              <a:t>3、鼻涕是怎么产生的？为什么我们感冒时会鼻塞？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55650" y="4292600"/>
            <a:ext cx="7488237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感冒时我们常常会鼻塞是由于，鼻腔黏膜充血造成的。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042987" y="1082675"/>
            <a:ext cx="5473700" cy="7620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400" b="1" i="1"/>
              <a:t>一、</a:t>
            </a:r>
            <a:r>
              <a:rPr lang="en-US" sz="4400" b="1" i="1" u="sng"/>
              <a:t>呼吸系统的组成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042987" y="2882900"/>
            <a:ext cx="4968875" cy="7620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400" b="1"/>
              <a:t>二</a:t>
            </a:r>
            <a:r>
              <a:rPr lang="en-US" sz="4400" b="1" i="1"/>
              <a:t>、</a:t>
            </a:r>
            <a:r>
              <a:rPr lang="en-US" sz="4400" b="1" i="1" u="sng"/>
              <a:t>呼吸道的作用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77050" y="1412875"/>
            <a:ext cx="574675" cy="287337"/>
          </a:xfrm>
          <a:prstGeom prst="stripedRigh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6804025" y="3068637"/>
            <a:ext cx="647700" cy="360362"/>
          </a:xfrm>
          <a:prstGeom prst="stripedRigh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900112" y="33337"/>
            <a:ext cx="7848600" cy="6564312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6443662" y="1268412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鼻腔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443662" y="1773237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咽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443662" y="2262187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喉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516687" y="2909887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气管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6372225" y="3414712"/>
            <a:ext cx="15113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支气管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09562" y="1773237"/>
            <a:ext cx="733425" cy="3816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</a:rPr>
              <a:t>呼吸系统组成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7740650" y="2492375"/>
            <a:ext cx="863600" cy="360362"/>
          </a:xfrm>
          <a:prstGeom prst="rect">
            <a:avLst/>
          </a:prstGeom>
          <a:solidFill>
            <a:srgbClr val="000000"/>
          </a:solidFill>
          <a:ln/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7596187" y="2405062"/>
            <a:ext cx="140335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呼吸道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971550" y="4005262"/>
            <a:ext cx="720725" cy="579437"/>
          </a:xfrm>
          <a:prstGeom prst="rect">
            <a:avLst/>
          </a:prstGeom>
          <a:solidFill>
            <a:schemeClr val="tx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</a:rPr>
              <a:t>肺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1042987" y="1844675"/>
            <a:ext cx="1657350" cy="519112"/>
          </a:xfrm>
          <a:prstGeom prst="rect">
            <a:avLst/>
          </a:prstGeom>
          <a:solidFill>
            <a:schemeClr val="tx1"/>
          </a:soli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</a:rPr>
              <a:t>会厌软骨</a:t>
            </a:r>
            <a:endParaRPr/>
          </a:p>
        </p:txBody>
      </p:sp>
      <p:sp>
        <p:nvSpPr>
          <p:cNvPr id="12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98487" y="1989137"/>
            <a:ext cx="733425" cy="38163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CC00"/>
                </a:solidFill>
              </a:rPr>
              <a:t>呼吸系统组成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331912" y="2060575"/>
            <a:ext cx="360362" cy="2736850"/>
          </a:xfrm>
          <a:prstGeom prst="leftBrac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3563937" y="620712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鼻腔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563937" y="1254125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咽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563937" y="1901825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喉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563937" y="2622550"/>
            <a:ext cx="10080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气管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565525" y="3125787"/>
            <a:ext cx="15113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支气管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1620837" y="1773237"/>
            <a:ext cx="23749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呼吸道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1835150" y="4508500"/>
            <a:ext cx="15113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肺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059112" y="763587"/>
            <a:ext cx="360362" cy="2736850"/>
          </a:xfrm>
          <a:prstGeom prst="leftBrac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2" name=""/>
          <p:cNvSpPr/>
          <p:nvPr/>
        </p:nvSpPr>
        <p:spPr>
          <a:xfrm>
            <a:off x="7667625" y="59499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3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-107950" y="2636837"/>
            <a:ext cx="733425" cy="18716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CC00"/>
                </a:solidFill>
              </a:rPr>
              <a:t>讨    论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260350"/>
            <a:ext cx="288925" cy="6337300"/>
          </a:xfrm>
          <a:prstGeom prst="leftBrac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755650" y="0"/>
            <a:ext cx="78486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1、呼吸道有什么结构能保证气流通畅？</a:t>
            </a:r>
            <a:r>
              <a:rPr lang="en-US" b="1"/>
              <a:t> 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755650" y="833437"/>
            <a:ext cx="7848600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2、呼吸道除了保证气流通畅外，还有哪 些作用？</a:t>
            </a:r>
            <a:r>
              <a:rPr lang="en-US" b="1"/>
              <a:t> </a:t>
            </a:r>
            <a:r>
              <a:rPr lang="en-US" sz="3200" b="1"/>
              <a:t>这些作用是如何实现的？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755650" y="2417762"/>
            <a:ext cx="7848600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3、有了呼吸道对空气的处理，人体就能完全避免空气中有害物质的危害了吗？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755650" y="3860800"/>
            <a:ext cx="820896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4、痰是怎样产生的，为什么不要随地吐痰？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827087" y="4868862"/>
            <a:ext cx="8066087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5、北欧的冬天非常寒冷，在那里生活的人和生活在赤道附近生活的人相比，鼻子的形状可能有什么特点？为什么？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7667625" y="61658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10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401637"/>
            <a:ext cx="784860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00"/>
                </a:solidFill>
              </a:rPr>
              <a:t>1、呼吸道有什么结构能保证气流通畅？</a:t>
            </a:r>
            <a:r>
              <a:rPr lang="en-US" b="1">
                <a:solidFill>
                  <a:srgbClr val="FFCC00"/>
                </a:solidFill>
              </a:rPr>
              <a:t> 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3850" y="1484312"/>
            <a:ext cx="8496300" cy="28384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    呼吸道都有骨或软骨作为支架，这可以保证呼吸道内的气流通畅。此外，鼻腔前部的鼻毛、鼻腔表面的黏液和气管内壁上的纤毛和黏液，也在保证气流通畅方面有一定的功能。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667625" y="59499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6725" y="561975"/>
            <a:ext cx="835342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00"/>
                </a:solidFill>
              </a:rPr>
              <a:t>2、呼吸道除了保证气流通畅外，还有哪些作  用？</a:t>
            </a:r>
            <a:r>
              <a:rPr lang="en-US" b="1">
                <a:solidFill>
                  <a:srgbClr val="FFCC00"/>
                </a:solidFill>
              </a:rPr>
              <a:t> </a:t>
            </a:r>
            <a:r>
              <a:rPr lang="en-US" sz="3200" b="1">
                <a:solidFill>
                  <a:srgbClr val="FFCC00"/>
                </a:solidFill>
              </a:rPr>
              <a:t>这些作用是如何实现的？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2462212"/>
            <a:ext cx="8424862" cy="28384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  呼吸道还有温暖、清洁和湿润的作用：鼻腔能余热吸入的冷空气；鼻毛和鼻腔内的黏液能阻挡和粘住吸入的灰尘和细菌，鼻腔内的黏液还能杀灭一些细菌并能湿润吸入的空气。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667625" y="59499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993775"/>
            <a:ext cx="7848600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00"/>
                </a:solidFill>
              </a:rPr>
              <a:t>3、有了呼吸道对空气的处理，人体就能完全避免空气中有害物质的危害了吗？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2262" y="3084512"/>
            <a:ext cx="8713787" cy="22891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    呼吸道温暖、清洁和湿润进入肺内空气的作用是有限的。进入肺内的空气仍可能有一些有害物质，这些有害物质会对人体健康造成危害。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667625" y="59499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333375"/>
            <a:ext cx="820896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00"/>
                </a:solidFill>
              </a:rPr>
              <a:t>4、痰是怎样产生的，为什么不要随地吐痰？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3850" y="1341437"/>
            <a:ext cx="8569325" cy="42116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/>
              <a:t>       气管内壁上的纤毛向咽喉的方向不停地摆动，把外来的灰尘、细菌等和黏液一起送到咽部，并通过咳嗽排出体外，这就是痰。</a:t>
            </a:r>
            <a:endParaRPr/>
          </a:p>
          <a:p>
            <a:pPr>
              <a:spcBef>
                <a:spcPct val="50000"/>
              </a:spcBef>
            </a:pPr>
            <a:r>
              <a:rPr lang="en-US" sz="3600" b="1"/>
              <a:t>       痰中含有很多病原体。如：流行性感冒、肺结核、麻疹、百日咳及白喉的病原体，这些都可以通过痰进行传播。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667625" y="5949950"/>
            <a:ext cx="649287" cy="431800"/>
          </a:xfrm>
          <a:prstGeom prst="leftArrow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301625" y="630555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ffffff"/>
      </a:dk1>
      <a:lt1>
        <a:srgbClr val="38ac8b"/>
      </a:lt1>
      <a:dk2>
        <a:srgbClr val="ffffff"/>
      </a:dk2>
      <a:lt2>
        <a:srgbClr val="969696"/>
      </a:lt2>
      <a:accent1>
        <a:srgbClr val="8a95b2"/>
      </a:accent1>
      <a:accent2>
        <a:srgbClr val="99ff33"/>
      </a:accent2>
      <a:accent3>
        <a:srgbClr val="38ac8b"/>
      </a:accent3>
      <a:accent4>
        <a:srgbClr val="99ff33"/>
      </a:accent4>
      <a:accent5>
        <a:srgbClr val="99ff33"/>
      </a:accent5>
      <a:accent6>
        <a:srgbClr val="99ff33"/>
      </a:accent6>
      <a:hlink>
        <a:srgbClr val="66ffff"/>
      </a:hlink>
      <a:folHlink>
        <a:srgbClr val="ffff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ffffff"/>
        </a:dk1>
        <a:lt1>
          <a:srgbClr val="38ac8b"/>
        </a:lt1>
        <a:dk2>
          <a:srgbClr val="ffffff"/>
        </a:dk2>
        <a:lt2>
          <a:srgbClr val="969696"/>
        </a:lt2>
        <a:accent1>
          <a:srgbClr val="8a95b2"/>
        </a:accent1>
        <a:accent2>
          <a:srgbClr val="99ff33"/>
        </a:accent2>
        <a:accent3>
          <a:srgbClr val="38ac8b"/>
        </a:accent3>
        <a:accent4>
          <a:srgbClr val="99ff33"/>
        </a:accent4>
        <a:accent5>
          <a:srgbClr val="99ff33"/>
        </a:accent5>
        <a:accent6>
          <a:srgbClr val="99ff33"/>
        </a:accent6>
        <a:hlink>
          <a:srgbClr val="66ffff"/>
        </a:hlink>
        <a:folHlink>
          <a:srgbClr val="ffff00"/>
        </a:folHlink>
      </a:clrScheme>
    </a:extraClrScheme>
    <a:extraClrScheme>
      <a:clrScheme name="dummyScheme">
        <a:dk1>
          <a:srgbClr val="ffffff"/>
        </a:dk1>
        <a:lt1>
          <a:srgbClr val="0099cc"/>
        </a:lt1>
        <a:dk2>
          <a:srgbClr val="ffffff"/>
        </a:dk2>
        <a:lt2>
          <a:srgbClr val="969696"/>
        </a:lt2>
        <a:accent1>
          <a:srgbClr val="93a0bb"/>
        </a:accent1>
        <a:accent2>
          <a:srgbClr val="ccffff"/>
        </a:accent2>
        <a:accent3>
          <a:srgbClr val="0099cc"/>
        </a:accent3>
        <a:accent4>
          <a:srgbClr val="ccffff"/>
        </a:accent4>
        <a:accent5>
          <a:srgbClr val="ccffff"/>
        </a:accent5>
        <a:accent6>
          <a:srgbClr val="ccffff"/>
        </a:accent6>
        <a:hlink>
          <a:srgbClr val="ffff66"/>
        </a:hlink>
        <a:folHlink>
          <a:srgbClr val="ff9966"/>
        </a:folHlink>
      </a:clrScheme>
    </a:extraClrScheme>
    <a:extraClrScheme>
      <a:clrScheme name="dummyScheme">
        <a:dk1>
          <a:srgbClr val="ffffff"/>
        </a:dk1>
        <a:lt1>
          <a:srgbClr val="c0c0c0"/>
        </a:lt1>
        <a:dk2>
          <a:srgbClr val="ffff00"/>
        </a:dk2>
        <a:lt2>
          <a:srgbClr val="c0c0c0"/>
        </a:lt2>
        <a:accent1>
          <a:srgbClr val="5f7f81"/>
        </a:accent1>
        <a:accent2>
          <a:srgbClr val="ccccff"/>
        </a:accent2>
        <a:accent3>
          <a:srgbClr val="c0c0c0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66ff33"/>
        </a:hlink>
        <a:folHlink>
          <a:srgbClr val="66ffff"/>
        </a:folHlink>
      </a:clrScheme>
    </a:extraClrScheme>
    <a:extraClrScheme>
      <a:clrScheme name="dummyScheme">
        <a:dk1>
          <a:srgbClr val="ffff99"/>
        </a:dk1>
        <a:lt1>
          <a:srgbClr val="336600"/>
        </a:lt1>
        <a:dk2>
          <a:srgbClr val="ffffff"/>
        </a:dk2>
        <a:lt2>
          <a:srgbClr val="969696"/>
        </a:lt2>
        <a:accent1>
          <a:srgbClr val="d2990a"/>
        </a:accent1>
        <a:accent2>
          <a:srgbClr val="ccccff"/>
        </a:accent2>
        <a:accent3>
          <a:srgbClr val="336600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00ffff"/>
        </a:hlink>
        <a:folHlink>
          <a:srgbClr val="66ff66"/>
        </a:folHlink>
      </a:clrScheme>
    </a:extraClrScheme>
    <a:extraClrScheme>
      <a:clrScheme name="dummyScheme">
        <a:dk1>
          <a:srgbClr val="ccffff"/>
        </a:dk1>
        <a:lt1>
          <a:srgbClr val="006699"/>
        </a:lt1>
        <a:dk2>
          <a:srgbClr val="ffff00"/>
        </a:dk2>
        <a:lt2>
          <a:srgbClr val="969696"/>
        </a:lt2>
        <a:accent1>
          <a:srgbClr val="8d8db3"/>
        </a:accent1>
        <a:accent2>
          <a:srgbClr val="ff7c80"/>
        </a:accent2>
        <a:accent3>
          <a:srgbClr val="006699"/>
        </a:accent3>
        <a:accent4>
          <a:srgbClr val="ff7c80"/>
        </a:accent4>
        <a:accent5>
          <a:srgbClr val="ff7c80"/>
        </a:accent5>
        <a:accent6>
          <a:srgbClr val="ff7c80"/>
        </a:accent6>
        <a:hlink>
          <a:srgbClr val="99ff33"/>
        </a:hlink>
        <a:folHlink>
          <a:srgbClr val="ccccff"/>
        </a:folHlink>
      </a:clrScheme>
    </a:extraClrScheme>
    <a:extraClrScheme>
      <a:clrScheme name="dummyScheme">
        <a:dk1>
          <a:srgbClr val="ffffff"/>
        </a:dk1>
        <a:lt1>
          <a:srgbClr val="ff9933"/>
        </a:lt1>
        <a:dk2>
          <a:srgbClr val="ccecff"/>
        </a:dk2>
        <a:lt2>
          <a:srgbClr val="969696"/>
        </a:lt2>
        <a:accent1>
          <a:srgbClr val="376ea5"/>
        </a:accent1>
        <a:accent2>
          <a:srgbClr val="ff9933"/>
        </a:accent2>
        <a:accent3>
          <a:srgbClr val="ff9933"/>
        </a:accent3>
        <a:accent4>
          <a:srgbClr val="ff9933"/>
        </a:accent4>
        <a:accent5>
          <a:srgbClr val="ff9933"/>
        </a:accent5>
        <a:accent6>
          <a:srgbClr val="ff9933"/>
        </a:accent6>
        <a:hlink>
          <a:srgbClr val="ffff66"/>
        </a:hlink>
        <a:folHlink>
          <a:srgbClr val="66ffff"/>
        </a:folHlink>
      </a:clrScheme>
    </a:extraClrScheme>
    <a:extraClrScheme>
      <a:clrScheme name="dummyScheme">
        <a:dk1>
          <a:srgbClr val="ffffff"/>
        </a:dk1>
        <a:lt1>
          <a:srgbClr val="2b8156"/>
        </a:lt1>
        <a:dk2>
          <a:srgbClr val="00ffff"/>
        </a:dk2>
        <a:lt2>
          <a:srgbClr val="969696"/>
        </a:lt2>
        <a:accent1>
          <a:srgbClr val="5b8689"/>
        </a:accent1>
        <a:accent2>
          <a:srgbClr val="99ff99"/>
        </a:accent2>
        <a:accent3>
          <a:srgbClr val="2b8156"/>
        </a:accent3>
        <a:accent4>
          <a:srgbClr val="99ff99"/>
        </a:accent4>
        <a:accent5>
          <a:srgbClr val="99ff99"/>
        </a:accent5>
        <a:accent6>
          <a:srgbClr val="99ff99"/>
        </a:accent6>
        <a:hlink>
          <a:srgbClr val="ffff00"/>
        </a:hlink>
        <a:folHlink>
          <a:srgbClr val="d7c4e2"/>
        </a:folHlink>
      </a:clrScheme>
    </a:extraClrScheme>
    <a:extraClrScheme>
      <a:clrScheme name="dummyScheme">
        <a:dk1>
          <a:srgbClr val="ffff00"/>
        </a:dk1>
        <a:lt1>
          <a:srgbClr val="ffd5d5"/>
        </a:lt1>
        <a:dk2>
          <a:srgbClr val="00ff00"/>
        </a:dk2>
        <a:lt2>
          <a:srgbClr val="969696"/>
        </a:lt2>
        <a:accent1>
          <a:srgbClr val="008080"/>
        </a:accent1>
        <a:accent2>
          <a:srgbClr val="ff5050"/>
        </a:accent2>
        <a:accent3>
          <a:srgbClr val="ffd5d5"/>
        </a:accent3>
        <a:accent4>
          <a:srgbClr val="ff5050"/>
        </a:accent4>
        <a:accent5>
          <a:srgbClr val="ff5050"/>
        </a:accent5>
        <a:accent6>
          <a:srgbClr val="ff5050"/>
        </a:accent6>
        <a:hlink>
          <a:srgbClr val="99ccff"/>
        </a:hlink>
        <a:folHlink>
          <a:srgbClr val="ffffff"/>
        </a:folHlink>
      </a:clrScheme>
    </a:extraClrScheme>
    <a:extraClrScheme>
      <a:clrScheme name="dummyScheme">
        <a:dk1>
          <a:srgbClr val="ffffff"/>
        </a:dk1>
        <a:lt1>
          <a:srgbClr val="38ac8b"/>
        </a:lt1>
        <a:dk2>
          <a:srgbClr val="ffffff"/>
        </a:dk2>
        <a:lt2>
          <a:srgbClr val="969696"/>
        </a:lt2>
        <a:accent1>
          <a:srgbClr val="8a95b2"/>
        </a:accent1>
        <a:accent2>
          <a:srgbClr val="99ff33"/>
        </a:accent2>
        <a:accent3>
          <a:srgbClr val="38ac8b"/>
        </a:accent3>
        <a:accent4>
          <a:srgbClr val="99ff33"/>
        </a:accent4>
        <a:accent5>
          <a:srgbClr val="99ff33"/>
        </a:accent5>
        <a:accent6>
          <a:srgbClr val="99ff33"/>
        </a:accent6>
        <a:hlink>
          <a:srgbClr val="66ffff"/>
        </a:hlink>
        <a:folHlink>
          <a:srgbClr val="ffff00"/>
        </a:folHlink>
      </a:clrScheme>
    </a:extraClrScheme>
  </a:extraClrSchemeLst>
</a:theme>
</file>